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73" r:id="rId7"/>
    <p:sldId id="267" r:id="rId8"/>
    <p:sldId id="274" r:id="rId9"/>
    <p:sldId id="266" r:id="rId10"/>
    <p:sldId id="257" r:id="rId11"/>
    <p:sldId id="276" r:id="rId12"/>
    <p:sldId id="27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67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56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38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47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5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11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053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68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96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96CE-78C4-401B-B93B-166D5CE2AE31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25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896CE-78C4-401B-B93B-166D5CE2AE31}" type="datetimeFigureOut">
              <a:rPr lang="ru-RU" smtClean="0"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CD9CC-F413-4566-A17C-6356BE0DB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8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lit.to/test" TargetMode="External"/><Relationship Id="rId2" Type="http://schemas.openxmlformats.org/officeDocument/2006/relationships/hyperlink" Target="mailto:lib@litres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.litres.ru/school-manual" TargetMode="External"/><Relationship Id="rId2" Type="http://schemas.openxmlformats.org/officeDocument/2006/relationships/hyperlink" Target="mailto:school@litres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предоставление школьникам удаленного доступа к фондам школьных библиотек с мобильного устройства и ПК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987" y="2859088"/>
            <a:ext cx="6296025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81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Опыт Лит</a:t>
            </a:r>
            <a:r>
              <a:rPr lang="ru-RU" dirty="0" smtClean="0">
                <a:solidFill>
                  <a:srgbClr val="FF4F00"/>
                </a:solidFill>
              </a:rPr>
              <a:t>Рес</a:t>
            </a:r>
            <a:endParaRPr lang="ru-RU" dirty="0">
              <a:solidFill>
                <a:srgbClr val="FF4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Сотрудничество с более чем 4000 публичных библиотек России и СНГ в рамках проекта «ЛитРес: Библиотека» по выдаче электронных книг на устройства читателей (с 2012 г.)</a:t>
            </a:r>
          </a:p>
          <a:p>
            <a:r>
              <a:rPr lang="ru-RU" dirty="0" smtClean="0"/>
              <a:t>Реализация проекта </a:t>
            </a:r>
            <a:r>
              <a:rPr lang="ru-RU" u="sng" dirty="0" smtClean="0"/>
              <a:t>«ЛитРес: Школа»</a:t>
            </a:r>
            <a:r>
              <a:rPr lang="ru-RU" dirty="0" smtClean="0"/>
              <a:t> в рамках ФЦПРО на 2016-2020 гг. (мероприятие 2.4 – модернизация технологий и содержания обучения) по модернизации более чем 4000 школьных библиотек в 25 регионах. Сегодня в проекте зарегистрированы 318 500 читателей, выдано более 1 800 000 электронных книг</a:t>
            </a:r>
          </a:p>
          <a:p>
            <a:r>
              <a:rPr lang="ru-RU" dirty="0" smtClean="0"/>
              <a:t>Спецпроекты: «ЛитРес: Россотрудничество» (электронные книги для соотечественников, проживающих за рубежом), «ЛитРес: Иностранка» (более 200 библиотек-партнеров, получивших доступ через оператора проекта – Государственную библиотеку иностранной литературы)</a:t>
            </a:r>
          </a:p>
          <a:p>
            <a:endParaRPr lang="ru-RU" dirty="0"/>
          </a:p>
        </p:txBody>
      </p:sp>
      <p:grpSp>
        <p:nvGrpSpPr>
          <p:cNvPr id="5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6" name="Ленточка.png" descr="Ленточка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" name="01"/>
            <p:cNvSpPr/>
            <p:nvPr/>
          </p:nvSpPr>
          <p:spPr>
            <a:xfrm>
              <a:off x="89369" y="600054"/>
              <a:ext cx="416780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dirty="0" smtClean="0"/>
                <a:t>09</a:t>
              </a:r>
              <a:endParaRPr dirty="0"/>
            </a:p>
          </p:txBody>
        </p:sp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808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Чтобы подключиться к проекту напишите письмо на адрес электронной почты </a:t>
            </a:r>
            <a:r>
              <a:rPr lang="en-US" dirty="0" smtClean="0">
                <a:hlinkClick r:id="rId2"/>
              </a:rPr>
              <a:t>lib@litres.ru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Если вы хотите протестировать функционал и подробнее ознакомиться с каталогом - заполните заявку по ссылке </a:t>
            </a:r>
            <a:r>
              <a:rPr lang="en-US" dirty="0">
                <a:hlinkClick r:id="rId3" action="ppaction://hlinkfile"/>
              </a:rPr>
              <a:t>lit.to/test</a:t>
            </a:r>
            <a:r>
              <a:rPr lang="en-US" dirty="0"/>
              <a:t> </a:t>
            </a:r>
            <a:r>
              <a:rPr lang="ru-RU" dirty="0" smtClean="0"/>
              <a:t>и получите логин и пароль библиотекаря и 10 бесплатных книговыдач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r">
              <a:buNone/>
            </a:pPr>
            <a:r>
              <a:rPr lang="ru-RU" dirty="0" smtClean="0">
                <a:solidFill>
                  <a:srgbClr val="FF4F00"/>
                </a:solidFill>
              </a:rPr>
              <a:t>ПРИЯТНОГО ЧТЕНИЯ!</a:t>
            </a:r>
            <a:endParaRPr lang="ru-RU" dirty="0">
              <a:solidFill>
                <a:srgbClr val="FF4F00"/>
              </a:solidFill>
            </a:endParaRPr>
          </a:p>
        </p:txBody>
      </p:sp>
      <p:grpSp>
        <p:nvGrpSpPr>
          <p:cNvPr id="5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6" name="Ленточка.png" descr="Ленточка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" name="01"/>
            <p:cNvSpPr/>
            <p:nvPr/>
          </p:nvSpPr>
          <p:spPr>
            <a:xfrm>
              <a:off x="89369" y="600054"/>
              <a:ext cx="416780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dirty="0" smtClean="0"/>
                <a:t>10</a:t>
              </a:r>
              <a:endParaRPr dirty="0"/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921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Экономические преимущества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Средства школы расходуются только на востребованные электронные книги, запрошенные читателями</a:t>
            </a:r>
          </a:p>
          <a:p>
            <a:r>
              <a:rPr lang="ru-RU" dirty="0"/>
              <a:t>Около 80% произведений школьной программы (неохраняемые авторским правом) предоставляются бесплатно</a:t>
            </a:r>
          </a:p>
          <a:p>
            <a:r>
              <a:rPr lang="ru-RU" dirty="0"/>
              <a:t>Школьной администрации в режиме </a:t>
            </a:r>
            <a:r>
              <a:rPr lang="ru-RU" dirty="0" err="1"/>
              <a:t>online</a:t>
            </a:r>
            <a:r>
              <a:rPr lang="ru-RU" dirty="0"/>
              <a:t> доступна подробная  статистика о </a:t>
            </a:r>
            <a:r>
              <a:rPr lang="ru-RU" dirty="0" err="1"/>
              <a:t>книгообороте</a:t>
            </a:r>
            <a:r>
              <a:rPr lang="ru-RU" dirty="0"/>
              <a:t>, книговыдаче и посещениям </a:t>
            </a:r>
          </a:p>
          <a:p>
            <a:endParaRPr lang="ru-RU" dirty="0"/>
          </a:p>
        </p:txBody>
      </p:sp>
      <p:grpSp>
        <p:nvGrpSpPr>
          <p:cNvPr id="4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5" name="Ленточка.png" descr="Ленточка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" name="01"/>
            <p:cNvSpPr/>
            <p:nvPr/>
          </p:nvSpPr>
          <p:spPr>
            <a:xfrm>
              <a:off x="89369" y="600054"/>
              <a:ext cx="395813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lang="ru-RU" dirty="0" smtClean="0"/>
                <a:t>1</a:t>
              </a:r>
              <a:r>
                <a:rPr lang="en-US" smtClean="0"/>
                <a:t>1</a:t>
              </a: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3694485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«ЛитРес: Школа» – </a:t>
            </a:r>
            <a:r>
              <a:rPr lang="ru-RU" dirty="0" smtClean="0"/>
              <a:t>это библиотека электронных книг для школьников с удобным форматом чтения</a:t>
            </a:r>
            <a:r>
              <a:rPr lang="en-US" dirty="0"/>
              <a:t> </a:t>
            </a:r>
            <a:r>
              <a:rPr lang="ru-RU" dirty="0" smtClean="0"/>
              <a:t>на любых электронных </a:t>
            </a:r>
            <a:r>
              <a:rPr lang="ru-RU" dirty="0"/>
              <a:t>устройствах </a:t>
            </a:r>
            <a:r>
              <a:rPr lang="ru-RU" dirty="0" smtClean="0"/>
              <a:t>при помощи мобильного приложения «Школа!» для </a:t>
            </a:r>
            <a:r>
              <a:rPr lang="en-US" dirty="0" err="1" smtClean="0"/>
              <a:t>iOs</a:t>
            </a:r>
            <a:r>
              <a:rPr lang="en-US" dirty="0" smtClean="0"/>
              <a:t>, Android </a:t>
            </a:r>
            <a:r>
              <a:rPr lang="ru-RU" dirty="0" smtClean="0"/>
              <a:t>и </a:t>
            </a:r>
            <a:r>
              <a:rPr lang="en-US" dirty="0" smtClean="0"/>
              <a:t>Win10</a:t>
            </a:r>
            <a:endParaRPr lang="ru-RU" dirty="0" smtClean="0"/>
          </a:p>
          <a:p>
            <a:r>
              <a:rPr lang="ru-RU" dirty="0" smtClean="0"/>
              <a:t>В проекте предоставлен </a:t>
            </a:r>
            <a:r>
              <a:rPr lang="ru-RU" dirty="0"/>
              <a:t>доступ к 6 000 </a:t>
            </a:r>
            <a:r>
              <a:rPr lang="ru-RU" dirty="0" smtClean="0"/>
              <a:t>произведений </a:t>
            </a:r>
            <a:r>
              <a:rPr lang="ru-RU" dirty="0"/>
              <a:t>художественной литературы, </a:t>
            </a:r>
            <a:r>
              <a:rPr lang="ru-RU" dirty="0" smtClean="0"/>
              <a:t>отобранных </a:t>
            </a:r>
            <a:r>
              <a:rPr lang="ru-RU" dirty="0"/>
              <a:t>по рекомендациям Министерства образования и науки РФ, а также Российской государственной детской библиотеки, Российской государственной библиотеки для </a:t>
            </a:r>
            <a:r>
              <a:rPr lang="ru-RU" dirty="0" smtClean="0"/>
              <a:t>молодежи и </a:t>
            </a:r>
            <a:r>
              <a:rPr lang="ru-RU" dirty="0"/>
              <a:t>Русской школьной библиотечной ассоциации</a:t>
            </a:r>
          </a:p>
        </p:txBody>
      </p:sp>
      <p:grpSp>
        <p:nvGrpSpPr>
          <p:cNvPr id="5" name="Группа"/>
          <p:cNvGrpSpPr/>
          <p:nvPr/>
        </p:nvGrpSpPr>
        <p:grpSpPr>
          <a:xfrm>
            <a:off x="241306" y="1"/>
            <a:ext cx="603821" cy="1270003"/>
            <a:chOff x="0" y="0"/>
            <a:chExt cx="603819" cy="1270001"/>
          </a:xfrm>
        </p:grpSpPr>
        <p:pic>
          <p:nvPicPr>
            <p:cNvPr id="6" name="Ленточка.png" descr="Ленточка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" name="01"/>
            <p:cNvSpPr/>
            <p:nvPr/>
          </p:nvSpPr>
          <p:spPr>
            <a:xfrm>
              <a:off x="89369" y="609296"/>
              <a:ext cx="425079" cy="4226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/>
                <a:t>01</a:t>
              </a: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04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Предпосылки реализации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Детскому </a:t>
            </a:r>
            <a:r>
              <a:rPr lang="ru-RU" dirty="0"/>
              <a:t>чтению, как способу развития интеллектуальных способностей школьника, в последние годы уделяется особенно много внимания на государственном </a:t>
            </a:r>
            <a:r>
              <a:rPr lang="ru-RU" dirty="0" smtClean="0"/>
              <a:t>уровне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учетом высокого распространения у современных школьников мобильных устройств и ограниченных возможностей комплектования фондов художественной литературы школьных библиотек, логичным способом расширения библиотечного обслуживания становится электронная </a:t>
            </a:r>
            <a:r>
              <a:rPr lang="ru-RU" dirty="0" smtClean="0"/>
              <a:t>книга</a:t>
            </a:r>
            <a:endParaRPr lang="ru-RU" dirty="0"/>
          </a:p>
        </p:txBody>
      </p:sp>
      <p:grpSp>
        <p:nvGrpSpPr>
          <p:cNvPr id="6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7" name="Ленточка.png" descr="Ленточка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" name="01"/>
            <p:cNvSpPr/>
            <p:nvPr/>
          </p:nvSpPr>
          <p:spPr>
            <a:xfrm>
              <a:off x="89369" y="600054"/>
              <a:ext cx="416780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 smtClean="0"/>
                <a:t>0</a:t>
              </a:r>
              <a:r>
                <a:rPr lang="ru-RU" dirty="0" smtClean="0"/>
                <a:t>2</a:t>
              </a:r>
              <a:endParaRPr dirty="0"/>
            </a:p>
          </p:txBody>
        </p:sp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61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использования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6847" y="1704513"/>
            <a:ext cx="10616953" cy="4472450"/>
          </a:xfrm>
        </p:spPr>
        <p:txBody>
          <a:bodyPr>
            <a:normAutofit/>
          </a:bodyPr>
          <a:lstStyle/>
          <a:p>
            <a:r>
              <a:rPr lang="ru-RU" dirty="0" smtClean="0"/>
              <a:t>Дистанционное библиотечное обслуживание </a:t>
            </a:r>
            <a:r>
              <a:rPr lang="ru-RU" dirty="0"/>
              <a:t>в </a:t>
            </a:r>
            <a:r>
              <a:rPr lang="ru-RU" dirty="0" smtClean="0"/>
              <a:t>школе: </a:t>
            </a:r>
            <a:r>
              <a:rPr lang="ru-RU" dirty="0"/>
              <a:t>книгу можно получить в любое время в любом </a:t>
            </a:r>
            <a:r>
              <a:rPr lang="ru-RU" dirty="0" smtClean="0"/>
              <a:t>месте; </a:t>
            </a:r>
            <a:r>
              <a:rPr lang="ru-RU" dirty="0"/>
              <a:t>после загрузки на устройство книга доступна </a:t>
            </a:r>
            <a:r>
              <a:rPr lang="ru-RU" dirty="0" smtClean="0"/>
              <a:t>офлайн</a:t>
            </a:r>
          </a:p>
          <a:p>
            <a:r>
              <a:rPr lang="ru-RU" dirty="0"/>
              <a:t>М</a:t>
            </a:r>
            <a:r>
              <a:rPr lang="ru-RU" dirty="0" smtClean="0"/>
              <a:t>одернизация </a:t>
            </a:r>
            <a:r>
              <a:rPr lang="ru-RU" dirty="0"/>
              <a:t>инфраструктуры чтения в </a:t>
            </a:r>
            <a:r>
              <a:rPr lang="ru-RU" dirty="0" smtClean="0"/>
              <a:t>школе: использование </a:t>
            </a:r>
            <a:r>
              <a:rPr lang="ru-RU" dirty="0"/>
              <a:t>электронной библиотеки в школе позволяет </a:t>
            </a:r>
            <a:r>
              <a:rPr lang="ru-RU" dirty="0" smtClean="0"/>
              <a:t>повысить </a:t>
            </a:r>
            <a:r>
              <a:rPr lang="ru-RU" dirty="0" smtClean="0"/>
              <a:t>интерес к чтению</a:t>
            </a:r>
            <a:r>
              <a:rPr lang="ru-RU" dirty="0" smtClean="0"/>
              <a:t>, </a:t>
            </a:r>
            <a:r>
              <a:rPr lang="ru-RU" dirty="0" smtClean="0"/>
              <a:t>а также развить цифровые компетенции</a:t>
            </a:r>
          </a:p>
          <a:p>
            <a:r>
              <a:rPr lang="ru-RU" dirty="0" smtClean="0"/>
              <a:t>30% </a:t>
            </a:r>
            <a:r>
              <a:rPr lang="ru-RU" dirty="0"/>
              <a:t>книг, представленных в каталоге, абсолютно бесплатны и составляют </a:t>
            </a:r>
            <a:r>
              <a:rPr lang="ru-RU" dirty="0" smtClean="0"/>
              <a:t>бо́льшую </a:t>
            </a:r>
            <a:r>
              <a:rPr lang="ru-RU" dirty="0"/>
              <a:t>часть школьной программы по </a:t>
            </a:r>
            <a:r>
              <a:rPr lang="ru-RU" dirty="0" smtClean="0"/>
              <a:t>литературе</a:t>
            </a:r>
          </a:p>
          <a:p>
            <a:r>
              <a:rPr lang="ru-RU" dirty="0" smtClean="0"/>
              <a:t>Школьной </a:t>
            </a:r>
            <a:r>
              <a:rPr lang="ru-RU" dirty="0"/>
              <a:t>администрации в режиме online доступна подробная  статистика о книгообороте, книговыдаче и посещениям </a:t>
            </a:r>
          </a:p>
          <a:p>
            <a:endParaRPr lang="ru-RU" dirty="0"/>
          </a:p>
        </p:txBody>
      </p:sp>
      <p:grpSp>
        <p:nvGrpSpPr>
          <p:cNvPr id="5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6" name="Ленточка.png" descr="Ленточка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" name="01"/>
            <p:cNvSpPr/>
            <p:nvPr/>
          </p:nvSpPr>
          <p:spPr>
            <a:xfrm>
              <a:off x="89369" y="600054"/>
              <a:ext cx="416780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 smtClean="0"/>
                <a:t>0</a:t>
              </a:r>
              <a:r>
                <a:rPr lang="ru-RU" dirty="0" smtClean="0"/>
                <a:t>3</a:t>
              </a:r>
              <a:endParaRPr dirty="0"/>
            </a:p>
          </p:txBody>
        </p:sp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292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Ключевое действие в </a:t>
            </a:r>
            <a:r>
              <a:rPr lang="ru-RU" dirty="0" smtClean="0"/>
              <a:t>«ЛитРес</a:t>
            </a:r>
            <a:r>
              <a:rPr lang="ru-RU" dirty="0"/>
              <a:t>: </a:t>
            </a:r>
            <a:r>
              <a:rPr lang="ru-RU" dirty="0" smtClean="0"/>
              <a:t>Школа» </a:t>
            </a:r>
            <a:r>
              <a:rPr lang="ru-RU" dirty="0"/>
              <a:t>– </a:t>
            </a:r>
            <a:r>
              <a:rPr lang="ru-RU" dirty="0" smtClean="0"/>
              <a:t>книговыдача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«Книговыдача» - это </a:t>
            </a:r>
            <a:r>
              <a:rPr lang="ru-RU" dirty="0"/>
              <a:t>выдача </a:t>
            </a:r>
            <a:r>
              <a:rPr lang="ru-RU" dirty="0" smtClean="0"/>
              <a:t>цифровой </a:t>
            </a:r>
            <a:r>
              <a:rPr lang="ru-RU" dirty="0"/>
              <a:t>копии книги на электронное устройство ученика: смартфон, планшет или </a:t>
            </a:r>
            <a:r>
              <a:rPr lang="ru-RU" dirty="0" smtClean="0"/>
              <a:t>компьютер в системе «ЛитРес</a:t>
            </a:r>
            <a:r>
              <a:rPr lang="ru-RU" dirty="0"/>
              <a:t>: </a:t>
            </a:r>
            <a:r>
              <a:rPr lang="ru-RU" dirty="0" smtClean="0"/>
              <a:t>Школа»</a:t>
            </a:r>
            <a:endParaRPr lang="ru-RU" dirty="0"/>
          </a:p>
          <a:p>
            <a:r>
              <a:rPr lang="ru-RU" dirty="0"/>
              <a:t>Цифровая копия книги выдается на </a:t>
            </a:r>
            <a:r>
              <a:rPr lang="ru-RU" dirty="0" smtClean="0"/>
              <a:t>календарный год; после загрузки книги на устройство она доступна офлайн</a:t>
            </a:r>
          </a:p>
          <a:p>
            <a:r>
              <a:rPr lang="ru-RU" dirty="0"/>
              <a:t>Выдача </a:t>
            </a:r>
            <a:r>
              <a:rPr lang="ru-RU" dirty="0" smtClean="0"/>
              <a:t>осуществляется библиотекарем </a:t>
            </a:r>
            <a:r>
              <a:rPr lang="ru-RU" dirty="0"/>
              <a:t>по запросу читателя, при </a:t>
            </a:r>
            <a:r>
              <a:rPr lang="ru-RU" dirty="0" smtClean="0"/>
              <a:t>этом запрос на книгу можно направить дистанционно</a:t>
            </a:r>
            <a:endParaRPr lang="en-US" dirty="0"/>
          </a:p>
        </p:txBody>
      </p:sp>
      <p:grpSp>
        <p:nvGrpSpPr>
          <p:cNvPr id="5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6" name="Ленточка.png" descr="Ленточка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" name="01"/>
            <p:cNvSpPr/>
            <p:nvPr/>
          </p:nvSpPr>
          <p:spPr>
            <a:xfrm>
              <a:off x="89369" y="600054"/>
              <a:ext cx="416780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 smtClean="0"/>
                <a:t>0</a:t>
              </a:r>
              <a:r>
                <a:rPr lang="ru-RU" dirty="0" smtClean="0"/>
                <a:t>4</a:t>
              </a:r>
              <a:endParaRPr dirty="0"/>
            </a:p>
          </p:txBody>
        </p:sp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880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школьнику приступить к чтению?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689094"/>
            <a:ext cx="6172200" cy="34702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/>
              <a:t>Получить логин и пароль у библиотекаря или зарегистрироваться самостоятельно по короткой ссылке или </a:t>
            </a:r>
            <a:r>
              <a:rPr lang="en-US" dirty="0"/>
              <a:t>QR</a:t>
            </a:r>
            <a:r>
              <a:rPr lang="ru-RU" dirty="0"/>
              <a:t>-коду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Авторизоваться в бесплатном  мобильном приложении «Школа!» или на ПК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Выбрать книгу, направить запрос библиотекарю одним нажатием кнопки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После одобрения запроса книга появится в разделе мои книги и можно приступить к чтению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3957" y="3715130"/>
            <a:ext cx="1565480" cy="55313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" name="Объект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00" y="3715130"/>
            <a:ext cx="1631457" cy="532943"/>
          </a:xfrm>
          <a:prstGeom prst="rect">
            <a:avLst/>
          </a:prstGeom>
          <a:effectLst>
            <a:softEdge rad="63500"/>
          </a:effectLst>
        </p:spPr>
      </p:pic>
      <p:grpSp>
        <p:nvGrpSpPr>
          <p:cNvPr id="9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10" name="Ленточка.png" descr="Ленточка.pn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" name="01"/>
            <p:cNvSpPr/>
            <p:nvPr/>
          </p:nvSpPr>
          <p:spPr>
            <a:xfrm>
              <a:off x="89369" y="600054"/>
              <a:ext cx="416780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 smtClean="0"/>
                <a:t>0</a:t>
              </a:r>
              <a:r>
                <a:rPr lang="ru-RU" dirty="0"/>
                <a:t>5</a:t>
              </a:r>
              <a:endParaRPr dirty="0"/>
            </a:p>
          </p:txBody>
        </p:sp>
      </p:grpSp>
      <p:pic>
        <p:nvPicPr>
          <p:cNvPr id="13" name="Рисунок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107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 каталога «ЛитРес: Школа»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Письмо </a:t>
            </a:r>
            <a:r>
              <a:rPr lang="ru-RU" dirty="0" smtClean="0"/>
              <a:t>Министерства образования и науки РФ </a:t>
            </a:r>
            <a:r>
              <a:rPr lang="ru-RU" dirty="0"/>
              <a:t>№ 08-709 от </a:t>
            </a:r>
            <a:r>
              <a:rPr lang="ru-RU" dirty="0" smtClean="0"/>
              <a:t>14.04.2016: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Приложение 1. Программные произведения 1-4 </a:t>
            </a:r>
            <a:r>
              <a:rPr lang="ru-RU" dirty="0" err="1"/>
              <a:t>кл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Приложение 2. Программные произведения 5-9 </a:t>
            </a:r>
            <a:r>
              <a:rPr lang="ru-RU" dirty="0" err="1"/>
              <a:t>кл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Приложение 3. Программные произведения 10-11 </a:t>
            </a:r>
            <a:r>
              <a:rPr lang="ru-RU" dirty="0" err="1"/>
              <a:t>кл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Приложение 4. Списки для внеклассного чтения (Перечень «100 книг» по истории, культуре и литературе народов РФ, рекомендуемых школьникам к самостоятельному прочтению)</a:t>
            </a:r>
          </a:p>
          <a:p>
            <a:pPr marL="0" indent="0">
              <a:buNone/>
            </a:pPr>
            <a:r>
              <a:rPr lang="ru-RU" dirty="0"/>
              <a:t>Приложение 5. Списки произведений </a:t>
            </a:r>
            <a:r>
              <a:rPr lang="ru-RU" dirty="0" smtClean="0"/>
              <a:t>гражданско-патриотической </a:t>
            </a:r>
            <a:r>
              <a:rPr lang="ru-RU" dirty="0"/>
              <a:t>направленности</a:t>
            </a:r>
          </a:p>
          <a:p>
            <a:endParaRPr lang="ru-RU" dirty="0"/>
          </a:p>
        </p:txBody>
      </p:sp>
      <p:grpSp>
        <p:nvGrpSpPr>
          <p:cNvPr id="8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9" name="Ленточка.png" descr="Ленточка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" name="01"/>
            <p:cNvSpPr/>
            <p:nvPr/>
          </p:nvSpPr>
          <p:spPr>
            <a:xfrm>
              <a:off x="89369" y="600054"/>
              <a:ext cx="416780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 smtClean="0"/>
                <a:t>0</a:t>
              </a:r>
              <a:r>
                <a:rPr lang="ru-RU" dirty="0"/>
                <a:t>6</a:t>
              </a:r>
              <a:endParaRPr dirty="0"/>
            </a:p>
          </p:txBody>
        </p:sp>
      </p:grp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01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Современная детская литература в каталоге «ЛитРес: Школа»</a:t>
            </a:r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По рекомендациям федеральных библиотек для детей и юношества – РГДБ и РГБМ в проект добавлены произведения лучшей современной детской литературы – бестселлеры</a:t>
            </a:r>
            <a:r>
              <a:rPr lang="ru-RU" dirty="0" smtClean="0"/>
              <a:t>, произведения лауреатов </a:t>
            </a:r>
            <a:r>
              <a:rPr lang="ru-RU" dirty="0"/>
              <a:t>детских литературных премий:</a:t>
            </a:r>
          </a:p>
          <a:p>
            <a:pPr marL="285750" indent="-285750">
              <a:lnSpc>
                <a:spcPts val="2200"/>
              </a:lnSpc>
              <a:spcBef>
                <a:spcPts val="0"/>
              </a:spcBef>
            </a:pPr>
            <a:r>
              <a:rPr lang="ru-RU" dirty="0"/>
              <a:t>Нина Дашевская</a:t>
            </a:r>
          </a:p>
          <a:p>
            <a:pPr marL="285750" indent="-285750">
              <a:lnSpc>
                <a:spcPts val="2200"/>
              </a:lnSpc>
              <a:spcBef>
                <a:spcPts val="0"/>
              </a:spcBef>
            </a:pPr>
            <a:r>
              <a:rPr lang="ru-RU" dirty="0"/>
              <a:t>Андрей Жвалевский и Евгения Пастернак</a:t>
            </a:r>
          </a:p>
          <a:p>
            <a:pPr marL="285750" indent="-285750">
              <a:lnSpc>
                <a:spcPts val="2200"/>
              </a:lnSpc>
              <a:spcBef>
                <a:spcPts val="0"/>
              </a:spcBef>
            </a:pPr>
            <a:r>
              <a:rPr lang="ru-RU" dirty="0"/>
              <a:t>Холли Вебб</a:t>
            </a:r>
          </a:p>
          <a:p>
            <a:pPr marL="285750" indent="-285750">
              <a:lnSpc>
                <a:spcPts val="2200"/>
              </a:lnSpc>
              <a:spcBef>
                <a:spcPts val="0"/>
              </a:spcBef>
            </a:pPr>
            <a:r>
              <a:rPr lang="ru-RU" dirty="0"/>
              <a:t>Кристин Нёстлингер</a:t>
            </a:r>
          </a:p>
          <a:p>
            <a:pPr marL="285750" indent="-285750">
              <a:lnSpc>
                <a:spcPts val="2200"/>
              </a:lnSpc>
              <a:spcBef>
                <a:spcPts val="0"/>
              </a:spcBef>
            </a:pPr>
            <a:r>
              <a:rPr lang="ru-RU" dirty="0"/>
              <a:t>Нил Гейман</a:t>
            </a:r>
          </a:p>
          <a:p>
            <a:pPr marL="285750" indent="-285750">
              <a:lnSpc>
                <a:spcPts val="2200"/>
              </a:lnSpc>
              <a:spcBef>
                <a:spcPts val="0"/>
              </a:spcBef>
            </a:pPr>
            <a:r>
              <a:rPr lang="ru-RU" dirty="0"/>
              <a:t>Терри Пратчетт и другие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pSp>
        <p:nvGrpSpPr>
          <p:cNvPr id="8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9" name="Ленточка.png" descr="Ленточка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" name="01"/>
            <p:cNvSpPr/>
            <p:nvPr/>
          </p:nvSpPr>
          <p:spPr>
            <a:xfrm>
              <a:off x="89369" y="600054"/>
              <a:ext cx="416780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 smtClean="0"/>
                <a:t>0</a:t>
              </a:r>
              <a:r>
                <a:rPr lang="ru-RU" dirty="0"/>
                <a:t>7</a:t>
              </a:r>
              <a:endParaRPr dirty="0"/>
            </a:p>
          </p:txBody>
        </p:sp>
      </p:grpSp>
      <p:pic>
        <p:nvPicPr>
          <p:cNvPr id="11" name="Объект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559" y="5535612"/>
            <a:ext cx="2771775" cy="9906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535612"/>
            <a:ext cx="2634669" cy="95726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258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Техническая и информационная поддержка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Поддержка специалистов по бесплатному телефону 8(800)333-2737 (с 09.00 до 22.00 по московскому времени), в чате и по электронной почте </a:t>
            </a:r>
            <a:r>
              <a:rPr lang="en-US" dirty="0" smtClean="0">
                <a:hlinkClick r:id="rId2"/>
              </a:rPr>
              <a:t>school@litres.ru</a:t>
            </a:r>
            <a:r>
              <a:rPr lang="en-US" dirty="0" smtClean="0"/>
              <a:t>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Инструкции для пользователей – школьников и библиотекарей, с подробной информацией о возможностях и ответами на сложные вопросы </a:t>
            </a:r>
            <a:r>
              <a:rPr lang="en-US" dirty="0" smtClean="0">
                <a:hlinkClick r:id="rId3"/>
              </a:rPr>
              <a:t>school.litres.ru/school-manual</a:t>
            </a:r>
            <a:r>
              <a:rPr lang="en-US" dirty="0" smtClean="0"/>
              <a:t>  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 Вебинары по работе в проекте «ЛитРес: Школа»</a:t>
            </a:r>
            <a:endParaRPr lang="ru-RU" dirty="0"/>
          </a:p>
        </p:txBody>
      </p:sp>
      <p:grpSp>
        <p:nvGrpSpPr>
          <p:cNvPr id="8" name="Группа"/>
          <p:cNvGrpSpPr/>
          <p:nvPr/>
        </p:nvGrpSpPr>
        <p:grpSpPr>
          <a:xfrm>
            <a:off x="241305" y="0"/>
            <a:ext cx="603823" cy="1270005"/>
            <a:chOff x="-1" y="-1"/>
            <a:chExt cx="603821" cy="1270003"/>
          </a:xfrm>
        </p:grpSpPr>
        <p:pic>
          <p:nvPicPr>
            <p:cNvPr id="9" name="Ленточка.png" descr="Ленточка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 rot="16200000">
              <a:off x="-333092" y="333090"/>
              <a:ext cx="1270003" cy="6038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" name="01"/>
            <p:cNvSpPr/>
            <p:nvPr/>
          </p:nvSpPr>
          <p:spPr>
            <a:xfrm>
              <a:off x="89369" y="600054"/>
              <a:ext cx="416780" cy="441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rPr dirty="0" smtClean="0"/>
                <a:t>0</a:t>
              </a:r>
              <a:r>
                <a:rPr lang="ru-RU" dirty="0"/>
                <a:t>8</a:t>
              </a:r>
              <a:endParaRPr dirty="0"/>
            </a:p>
          </p:txBody>
        </p:sp>
      </p:grpSp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9250" y="6311900"/>
            <a:ext cx="2114550" cy="26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3998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745</Words>
  <Application>Microsoft Office PowerPoint</Application>
  <PresentationFormat>Широкоэкранный</PresentationFormat>
  <Paragraphs>68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Презентация PowerPoint</vt:lpstr>
      <vt:lpstr>Описание проекта</vt:lpstr>
      <vt:lpstr>Предпосылки реализации проекта</vt:lpstr>
      <vt:lpstr>Преимущества использования</vt:lpstr>
      <vt:lpstr>Ключевое действие в «ЛитРес: Школа» – книговыдача</vt:lpstr>
      <vt:lpstr>Как школьнику приступить к чтению?</vt:lpstr>
      <vt:lpstr>Основа каталога «ЛитРес: Школа»</vt:lpstr>
      <vt:lpstr>Современная детская литература в каталоге «ЛитРес: Школа»</vt:lpstr>
      <vt:lpstr>Техническая и информационная поддержка</vt:lpstr>
      <vt:lpstr>Опыт ЛитРес</vt:lpstr>
      <vt:lpstr>Подключение</vt:lpstr>
      <vt:lpstr>Экономические преимущества</vt:lpstr>
    </vt:vector>
  </TitlesOfParts>
  <Company>LitRes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ЛитРес: Школа</dc:title>
  <dc:creator>Репкина Алина</dc:creator>
  <cp:lastModifiedBy>koltsova</cp:lastModifiedBy>
  <cp:revision>85</cp:revision>
  <dcterms:created xsi:type="dcterms:W3CDTF">2018-08-29T15:40:56Z</dcterms:created>
  <dcterms:modified xsi:type="dcterms:W3CDTF">2019-12-12T08:53:50Z</dcterms:modified>
</cp:coreProperties>
</file>